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Oswald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Average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099" cy="206999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6999" cy="2069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6999" cy="2069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6999" cy="2069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599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199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199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199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5.jpg"/><Relationship Id="rId5" Type="http://schemas.openxmlformats.org/officeDocument/2006/relationships/image" Target="../media/image7.jpg"/><Relationship Id="rId6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1724400" y="499450"/>
            <a:ext cx="5695200" cy="91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457200" lvl="0" rtl="0" algn="l">
              <a:spcBef>
                <a:spcPts val="0"/>
              </a:spcBef>
              <a:buNone/>
            </a:pPr>
            <a:r>
              <a:rPr lang="en"/>
              <a:t>Math 225 Final Project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2176050" y="3874299"/>
            <a:ext cx="4791900" cy="552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/>
              <a:t>Brendan Doyle, Sabrina Ma, Roger Wang</a:t>
            </a:r>
          </a:p>
        </p:txBody>
      </p:sp>
      <p:pic>
        <p:nvPicPr>
          <p:cNvPr descr="airbnb-logo.png"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1400" y="1536300"/>
            <a:ext cx="2761200" cy="207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79100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Q2: How does median listing price vary by neighborhood?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1725" y="458650"/>
            <a:ext cx="5980551" cy="448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1502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Q3: How has the number of reviews for listing in neighborhoods changed over time?</a:t>
            </a: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325" y="600301"/>
            <a:ext cx="5794252" cy="428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311700" y="150225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Q3: How has the number of reviews for listing in neighborhoods changed over time?</a:t>
            </a:r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2050" y="612124"/>
            <a:ext cx="6620226" cy="440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138900" y="211225"/>
            <a:ext cx="8520600" cy="572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3000"/>
              <a:t>Strengths &amp; Weaknesses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315225" y="783925"/>
            <a:ext cx="3913500" cy="41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User interaction and customization</a:t>
            </a:r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verage"/>
              <a:buChar char="●"/>
            </a:pPr>
            <a:r>
              <a:rPr lang="en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Google Maps</a:t>
            </a:r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verage"/>
              <a:buChar char="●"/>
            </a:pPr>
            <a:r>
              <a:rPr lang="en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Region and neighborhood selection </a:t>
            </a:r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verage"/>
              <a:buChar char="●"/>
            </a:pPr>
            <a:r>
              <a:rPr lang="en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Year animation</a:t>
            </a:r>
          </a:p>
          <a:p>
            <a:pPr indent="-342900" lvl="0" marL="457200" rtl="0">
              <a:spcBef>
                <a:spcPts val="0"/>
              </a:spcBef>
              <a:buClr>
                <a:schemeClr val="lt2"/>
              </a:buClr>
              <a:buSzPct val="100000"/>
              <a:buFont typeface="Average"/>
              <a:buChar char="●"/>
            </a:pPr>
            <a:r>
              <a:rPr lang="en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Zoom</a:t>
            </a:r>
          </a:p>
          <a:p>
            <a:pPr indent="-342900" lvl="0" marL="457200">
              <a:spcBef>
                <a:spcPts val="0"/>
              </a:spcBef>
              <a:buClr>
                <a:schemeClr val="lt2"/>
              </a:buClr>
              <a:buSzPct val="100000"/>
              <a:buFont typeface="Average"/>
              <a:buChar char="●"/>
            </a:pPr>
            <a:r>
              <a:rPr lang="en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Hover/mouseover information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4848750" y="783925"/>
            <a:ext cx="3913500" cy="41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Feature Limitations</a:t>
            </a:r>
          </a:p>
          <a:p>
            <a:pPr indent="-342900" lvl="0" marL="457200" rtl="0">
              <a:spcBef>
                <a:spcPts val="0"/>
              </a:spcBef>
              <a:buClr>
                <a:schemeClr val="lt1"/>
              </a:buClr>
              <a:buSzPct val="100000"/>
              <a:buFont typeface="Average"/>
              <a:buChar char="●"/>
            </a:pPr>
            <a:r>
              <a:rPr lang="en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Map points are not clickable</a:t>
            </a:r>
          </a:p>
          <a:p>
            <a:pPr indent="-342900" lvl="0" marL="457200" rtl="0">
              <a:spcBef>
                <a:spcPts val="0"/>
              </a:spcBef>
              <a:buClr>
                <a:schemeClr val="lt1"/>
              </a:buClr>
              <a:buSzPct val="100000"/>
              <a:buFont typeface="Average"/>
              <a:buChar char="●"/>
            </a:pPr>
            <a:r>
              <a:rPr lang="en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Ggplotly custom hover labels are not customizable</a:t>
            </a:r>
          </a:p>
          <a:p>
            <a:pPr indent="-342900" lvl="0" marL="457200" rtl="0">
              <a:spcBef>
                <a:spcPts val="0"/>
              </a:spcBef>
              <a:buClr>
                <a:schemeClr val="lt1"/>
              </a:buClr>
              <a:buSzPct val="100000"/>
              <a:buFont typeface="Average"/>
              <a:buChar char="●"/>
            </a:pPr>
            <a:r>
              <a:rPr lang="en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Data processing sometimes causes latency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/>
              <a:t>Conclusion &amp; Analysis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457525" y="1182675"/>
            <a:ext cx="8243700" cy="3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Some indications of a housing crisis in D.C.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Greater proportion of entire properties being rented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Slightly more listings per host compared to other cities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Hosts with 10+ listings  are most likely to rent our entire properties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Situation not as dire as it may seem -- relative difference &gt; 10%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</a:t>
            </a:r>
            <a:r>
              <a:rPr lang="en"/>
              <a:t>isting prices have not drastically increased over time, but there are often some relatively more expensive listings in popular neighborhoods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Dupont, Georgetown, Columbia Heights, U St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Frequency of user reviews does vary by neighborhood.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Can use as a litmus test to determine what neighborhoods are "up-and-coming"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San Francisco’s Mission district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214675" y="155975"/>
            <a:ext cx="4045200" cy="3640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500"/>
          </a:p>
          <a:p>
            <a:pPr lvl="0" rtl="0">
              <a:spcBef>
                <a:spcPts val="0"/>
              </a:spcBef>
              <a:buNone/>
            </a:pPr>
            <a:r>
              <a:rPr lang="en" sz="2500"/>
              <a:t>+</a:t>
            </a:r>
          </a:p>
          <a:p>
            <a:pPr lvl="0" algn="l">
              <a:spcBef>
                <a:spcPts val="0"/>
              </a:spcBef>
              <a:buNone/>
            </a:pPr>
            <a:r>
              <a:rPr lang="en" sz="2500"/>
              <a:t>“Hosts manage to pay their inflated rents on time thanks to income generated by subletting part of their space through Airbnb.”</a:t>
            </a:r>
          </a:p>
          <a:p>
            <a:pPr lvl="0" algn="l">
              <a:spcBef>
                <a:spcPts val="0"/>
              </a:spcBef>
              <a:buNone/>
            </a:pPr>
            <a:r>
              <a:t/>
            </a:r>
            <a:endParaRPr sz="2500"/>
          </a:p>
        </p:txBody>
      </p:sp>
      <p:sp>
        <p:nvSpPr>
          <p:cNvPr id="67" name="Shape 67"/>
          <p:cNvSpPr txBox="1"/>
          <p:nvPr>
            <p:ph idx="2" type="body"/>
          </p:nvPr>
        </p:nvSpPr>
        <p:spPr>
          <a:xfrm>
            <a:off x="4939500" y="155975"/>
            <a:ext cx="3837000" cy="426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500">
                <a:latin typeface="Oswald"/>
                <a:ea typeface="Oswald"/>
                <a:cs typeface="Oswald"/>
                <a:sym typeface="Oswald"/>
              </a:rPr>
              <a:t>_</a:t>
            </a:r>
          </a:p>
          <a:p>
            <a:pPr lvl="0">
              <a:spcBef>
                <a:spcPts val="0"/>
              </a:spcBef>
              <a:buNone/>
            </a:pPr>
            <a:r>
              <a:rPr lang="en" sz="2500">
                <a:latin typeface="Oswald"/>
                <a:ea typeface="Oswald"/>
                <a:cs typeface="Oswald"/>
                <a:sym typeface="Oswald"/>
              </a:rPr>
              <a:t>“Airbnb is driving rental prices up and changing the demographic characteristics of neighborhoods that are linked to gentrification.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Research Questions</a:t>
            </a:r>
          </a:p>
        </p:txBody>
      </p:sp>
      <p:grpSp>
        <p:nvGrpSpPr>
          <p:cNvPr id="73" name="Shape 73"/>
          <p:cNvGrpSpPr/>
          <p:nvPr/>
        </p:nvGrpSpPr>
        <p:grpSpPr>
          <a:xfrm>
            <a:off x="431925" y="1304875"/>
            <a:ext cx="2628924" cy="3416400"/>
            <a:chOff x="431925" y="1304875"/>
            <a:chExt cx="2628924" cy="3416400"/>
          </a:xfrm>
        </p:grpSpPr>
        <p:sp>
          <p:nvSpPr>
            <p:cNvPr id="74" name="Shape 74"/>
            <p:cNvSpPr txBox="1"/>
            <p:nvPr/>
          </p:nvSpPr>
          <p:spPr>
            <a:xfrm>
              <a:off x="431925" y="1304875"/>
              <a:ext cx="2628899" cy="4640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431950" y="1304875"/>
              <a:ext cx="2628899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idx="4294967295" type="body"/>
          </p:nvPr>
        </p:nvSpPr>
        <p:spPr>
          <a:xfrm>
            <a:off x="506425" y="1304875"/>
            <a:ext cx="2494499" cy="461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Listing/Host Characteristics</a:t>
            </a:r>
          </a:p>
        </p:txBody>
      </p:sp>
      <p:sp>
        <p:nvSpPr>
          <p:cNvPr id="77" name="Shape 77"/>
          <p:cNvSpPr txBox="1"/>
          <p:nvPr>
            <p:ph idx="4294967295" type="body"/>
          </p:nvPr>
        </p:nvSpPr>
        <p:spPr>
          <a:xfrm>
            <a:off x="508325" y="1850300"/>
            <a:ext cx="2478600" cy="279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/>
              <a:t>What types of places are being rented? </a:t>
            </a:r>
          </a:p>
          <a:p>
            <a:pPr lvl="0">
              <a:spcBef>
                <a:spcPts val="0"/>
              </a:spcBef>
              <a:buNone/>
            </a:pPr>
            <a:r>
              <a:rPr lang="en" sz="1600"/>
              <a:t>How many listings do hosts generally have? </a:t>
            </a:r>
          </a:p>
          <a:p>
            <a:pPr lvl="0">
              <a:spcBef>
                <a:spcPts val="0"/>
              </a:spcBef>
              <a:buNone/>
            </a:pPr>
            <a:r>
              <a:rPr lang="en" sz="1600"/>
              <a:t>Is there a correlation between price, minimum nights, number of reviews, and calculated host listing?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grpSp>
        <p:nvGrpSpPr>
          <p:cNvPr id="78" name="Shape 78"/>
          <p:cNvGrpSpPr/>
          <p:nvPr/>
        </p:nvGrpSpPr>
        <p:grpSpPr>
          <a:xfrm>
            <a:off x="3320450" y="1304875"/>
            <a:ext cx="2632499" cy="3416400"/>
            <a:chOff x="3320450" y="1304875"/>
            <a:chExt cx="2632499" cy="3416400"/>
          </a:xfrm>
        </p:grpSpPr>
        <p:sp>
          <p:nvSpPr>
            <p:cNvPr id="79" name="Shape 79"/>
            <p:cNvSpPr txBox="1"/>
            <p:nvPr/>
          </p:nvSpPr>
          <p:spPr>
            <a:xfrm>
              <a:off x="3324050" y="1304875"/>
              <a:ext cx="2628899" cy="4640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3320450" y="1304875"/>
              <a:ext cx="2628899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idx="4294967295" type="body"/>
          </p:nvPr>
        </p:nvSpPr>
        <p:spPr>
          <a:xfrm>
            <a:off x="3389450" y="1304875"/>
            <a:ext cx="2494499" cy="461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Rent Prices</a:t>
            </a:r>
          </a:p>
        </p:txBody>
      </p:sp>
      <p:sp>
        <p:nvSpPr>
          <p:cNvPr id="82" name="Shape 82"/>
          <p:cNvSpPr txBox="1"/>
          <p:nvPr>
            <p:ph idx="4294967295" type="body"/>
          </p:nvPr>
        </p:nvSpPr>
        <p:spPr>
          <a:xfrm>
            <a:off x="3396775" y="1850300"/>
            <a:ext cx="2478600" cy="279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/>
              <a:t>How does median listing price vary by neighborhood?</a:t>
            </a:r>
          </a:p>
        </p:txBody>
      </p:sp>
      <p:grpSp>
        <p:nvGrpSpPr>
          <p:cNvPr id="83" name="Shape 83"/>
          <p:cNvGrpSpPr/>
          <p:nvPr/>
        </p:nvGrpSpPr>
        <p:grpSpPr>
          <a:xfrm>
            <a:off x="6212550" y="1304875"/>
            <a:ext cx="2632499" cy="3416400"/>
            <a:chOff x="6212550" y="1304875"/>
            <a:chExt cx="2632499" cy="3416400"/>
          </a:xfrm>
        </p:grpSpPr>
        <p:sp>
          <p:nvSpPr>
            <p:cNvPr id="84" name="Shape 84"/>
            <p:cNvSpPr/>
            <p:nvPr/>
          </p:nvSpPr>
          <p:spPr>
            <a:xfrm>
              <a:off x="6215400" y="1304875"/>
              <a:ext cx="2628899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 txBox="1"/>
            <p:nvPr/>
          </p:nvSpPr>
          <p:spPr>
            <a:xfrm>
              <a:off x="6212550" y="1304875"/>
              <a:ext cx="2632499" cy="4640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6" name="Shape 86"/>
          <p:cNvSpPr txBox="1"/>
          <p:nvPr>
            <p:ph idx="4294967295" type="body"/>
          </p:nvPr>
        </p:nvSpPr>
        <p:spPr>
          <a:xfrm>
            <a:off x="6272475" y="1304875"/>
            <a:ext cx="2494499" cy="461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User Review Frequency</a:t>
            </a:r>
          </a:p>
        </p:txBody>
      </p:sp>
      <p:sp>
        <p:nvSpPr>
          <p:cNvPr id="87" name="Shape 87"/>
          <p:cNvSpPr txBox="1"/>
          <p:nvPr>
            <p:ph idx="4294967295" type="body"/>
          </p:nvPr>
        </p:nvSpPr>
        <p:spPr>
          <a:xfrm>
            <a:off x="6286400" y="1850300"/>
            <a:ext cx="2478600" cy="279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/>
              <a:t>How has the number of reviews for listing in up-and-coming neighborhoods changed over time?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Design</a:t>
            </a:r>
          </a:p>
        </p:txBody>
      </p:sp>
      <p:grpSp>
        <p:nvGrpSpPr>
          <p:cNvPr id="93" name="Shape 93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94" name="Shape 94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Shape 96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Listing/Host Characteristics</a:t>
            </a:r>
          </a:p>
        </p:txBody>
      </p:sp>
      <p:grpSp>
        <p:nvGrpSpPr>
          <p:cNvPr id="97" name="Shape 97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98" name="Shape 98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Shape 100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Rent Prices</a:t>
            </a:r>
          </a:p>
        </p:txBody>
      </p:sp>
      <p:grpSp>
        <p:nvGrpSpPr>
          <p:cNvPr id="101" name="Shape 101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102" name="Shape 102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Shape 104"/>
          <p:cNvSpPr txBox="1"/>
          <p:nvPr>
            <p:ph idx="4294967295" type="body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User Review Frequency</a:t>
            </a:r>
          </a:p>
        </p:txBody>
      </p:sp>
      <p:pic>
        <p:nvPicPr>
          <p:cNvPr id="105" name="Shape 105"/>
          <p:cNvPicPr preferRelativeResize="0"/>
          <p:nvPr/>
        </p:nvPicPr>
        <p:blipFill rotWithShape="1">
          <a:blip r:embed="rId3">
            <a:alphaModFix/>
          </a:blip>
          <a:srcRect b="0" l="9290" r="26766" t="13472"/>
          <a:stretch/>
        </p:blipFill>
        <p:spPr>
          <a:xfrm>
            <a:off x="635112" y="1850302"/>
            <a:ext cx="2237125" cy="205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824" y="3991500"/>
            <a:ext cx="2237123" cy="71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 rotWithShape="1">
          <a:blip r:embed="rId5">
            <a:alphaModFix/>
          </a:blip>
          <a:srcRect b="40390" l="0" r="55046" t="11039"/>
          <a:stretch/>
        </p:blipFill>
        <p:spPr>
          <a:xfrm>
            <a:off x="3389450" y="2194137"/>
            <a:ext cx="2494500" cy="2107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 rotWithShape="1">
          <a:blip r:embed="rId6">
            <a:alphaModFix/>
          </a:blip>
          <a:srcRect b="0" l="10812" r="25056" t="15182"/>
          <a:stretch/>
        </p:blipFill>
        <p:spPr>
          <a:xfrm>
            <a:off x="6248897" y="2340737"/>
            <a:ext cx="2559825" cy="1813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Description and Manipulation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InsideAirBnb </a:t>
            </a:r>
            <a:r>
              <a:rPr lang="en" sz="1400"/>
              <a:t>(http://insideairbnb.com/about.html#disclaimers)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Listings.csv, Neighborhoods.csv, Reviews.csv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GeoJSON Data</a:t>
            </a:r>
          </a:p>
          <a:p>
            <a:pPr indent="-228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The data utilizes public information compiled from the Airbnb web-site including the availability calendar for 365 days in the future, and the reviews for each listing. Data is verified, cleansed, analyzed and aggregated.</a:t>
            </a:r>
          </a:p>
          <a:p>
            <a:pPr indent="-228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No "private" information is being used. Names, photographs, listings and review details are all publicly displayed on the Airbnb site.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3290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Q1: What types of places are being rented? 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152475"/>
            <a:ext cx="260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1" name="Shape 121"/>
          <p:cNvPicPr preferRelativeResize="0"/>
          <p:nvPr/>
        </p:nvPicPr>
        <p:blipFill rotWithShape="1">
          <a:blip r:embed="rId3">
            <a:alphaModFix/>
          </a:blip>
          <a:srcRect b="3855" l="0" r="0" t="0"/>
          <a:stretch/>
        </p:blipFill>
        <p:spPr>
          <a:xfrm>
            <a:off x="1856887" y="1002575"/>
            <a:ext cx="5430225" cy="371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Q1: How many listings do hosts generally have? </a:t>
            </a:r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90625"/>
            <a:ext cx="3943949" cy="307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2725" y="1390625"/>
            <a:ext cx="4344511" cy="30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768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Q1: </a:t>
            </a:r>
            <a:r>
              <a:rPr lang="en" sz="1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Is there a correlation between price, minimum nights, number of reviews, and calculated host listing?</a:t>
            </a:r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5425"/>
            <a:ext cx="8839200" cy="3005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109600"/>
            <a:ext cx="8520600" cy="572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Q2: How does median listing price vary by neighborhood?</a:t>
            </a:r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375" y="570474"/>
            <a:ext cx="6991249" cy="4479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